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Catamaran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Catamaran Thin"/>
      <p:regular r:id="rId29"/>
      <p:bold r:id="rId30"/>
    </p:embeddedFont>
    <p:embeddedFont>
      <p:font typeface="Fira Sans Extra Condensed Medium"/>
      <p:regular r:id="rId31"/>
      <p:bold r:id="rId32"/>
      <p:italic r:id="rId33"/>
      <p:boldItalic r:id="rId34"/>
    </p:embeddedFont>
    <p:embeddedFont>
      <p:font typeface="Livvic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6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Catamaran-bold.fntdata"/><Relationship Id="rId23" Type="http://schemas.openxmlformats.org/officeDocument/2006/relationships/font" Target="fonts/Catamaran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atamaranThin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Medium-regular.fntdata"/><Relationship Id="rId30" Type="http://schemas.openxmlformats.org/officeDocument/2006/relationships/font" Target="fonts/CatamaranThin-bold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Medium-italic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Medium-bold.fntdata"/><Relationship Id="rId13" Type="http://schemas.openxmlformats.org/officeDocument/2006/relationships/slide" Target="slides/slide9.xml"/><Relationship Id="rId35" Type="http://schemas.openxmlformats.org/officeDocument/2006/relationships/font" Target="fonts/Livvic-regular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Medium-boldItalic.fntdata"/><Relationship Id="rId15" Type="http://schemas.openxmlformats.org/officeDocument/2006/relationships/slide" Target="slides/slide11.xml"/><Relationship Id="rId37" Type="http://schemas.openxmlformats.org/officeDocument/2006/relationships/font" Target="fonts/Livvic-italic.fntdata"/><Relationship Id="rId14" Type="http://schemas.openxmlformats.org/officeDocument/2006/relationships/slide" Target="slides/slide10.xml"/><Relationship Id="rId36" Type="http://schemas.openxmlformats.org/officeDocument/2006/relationships/font" Target="fonts/Livvic-bold.fntdata"/><Relationship Id="rId17" Type="http://schemas.openxmlformats.org/officeDocument/2006/relationships/slide" Target="slides/slide13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2.xml"/><Relationship Id="rId38" Type="http://schemas.openxmlformats.org/officeDocument/2006/relationships/font" Target="fonts/Livvic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e13d9a7e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3e13d9a7e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158d5a3e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158d5a3e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2d72f719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2d72f719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465e7bc0b_1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465e7bc0b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2d72f719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2d72f719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2d72f719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2d72f719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2d72f719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2d72f719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2d72f719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2d72f719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2d72f719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2d72f71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e13d9a7e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e13d9a7e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4144e030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4144e030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 had 3 dataset to start the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 different technology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And 5 different languages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158d5a3ec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158d5a3ec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e13d9a7e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3e13d9a7e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e13d9a7e_0_7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3e13d9a7e_0_7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2d72f719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2d72f719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2d72f719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2d72f719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2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3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3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3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3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13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3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13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3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13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7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7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8" name="Google Shape;98;p17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5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5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5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6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6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6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5.jpg"/><Relationship Id="rId5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/>
          </a:blip>
          <a:srcRect b="485" l="0" r="0" t="475"/>
          <a:stretch/>
        </p:blipFill>
        <p:spPr>
          <a:xfrm flipH="1">
            <a:off x="2214590" y="0"/>
            <a:ext cx="6929408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</a:rPr>
              <a:t>Group 2 Final Group Project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</a:rPr>
              <a:t>December 2020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27" name="Google Shape;127;p23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Ames, IA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House Prices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Predictions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23"/>
          <p:cNvSpPr/>
          <p:nvPr/>
        </p:nvSpPr>
        <p:spPr>
          <a:xfrm flipH="1" rot="-5400000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type="ctrTitle"/>
          </p:nvPr>
        </p:nvSpPr>
        <p:spPr>
          <a:xfrm>
            <a:off x="371900" y="465875"/>
            <a:ext cx="53652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Features Correlation</a:t>
            </a:r>
            <a:endParaRPr/>
          </a:p>
        </p:txBody>
      </p:sp>
      <p:sp>
        <p:nvSpPr>
          <p:cNvPr id="287" name="Google Shape;287;p32"/>
          <p:cNvSpPr txBox="1"/>
          <p:nvPr>
            <p:ph idx="1" type="body"/>
          </p:nvPr>
        </p:nvSpPr>
        <p:spPr>
          <a:xfrm>
            <a:off x="1680200" y="3143400"/>
            <a:ext cx="2748600" cy="5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00" y="953375"/>
            <a:ext cx="4643250" cy="41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 txBox="1"/>
          <p:nvPr/>
        </p:nvSpPr>
        <p:spPr>
          <a:xfrm>
            <a:off x="5452125" y="1060350"/>
            <a:ext cx="31968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tamaran Thin"/>
                <a:ea typeface="Catamaran Thin"/>
                <a:cs typeface="Catamaran Thin"/>
                <a:sym typeface="Catamaran Thin"/>
              </a:rPr>
              <a:t>Use the heatmap to find out the top 8 features that are the most correlated with sales price</a:t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type="ctrTitle"/>
          </p:nvPr>
        </p:nvSpPr>
        <p:spPr>
          <a:xfrm rot="641">
            <a:off x="282099" y="835450"/>
            <a:ext cx="32154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Description of Interactive Elements</a:t>
            </a:r>
            <a:endParaRPr/>
          </a:p>
        </p:txBody>
      </p:sp>
      <p:sp>
        <p:nvSpPr>
          <p:cNvPr id="295" name="Google Shape;295;p33"/>
          <p:cNvSpPr/>
          <p:nvPr/>
        </p:nvSpPr>
        <p:spPr>
          <a:xfrm>
            <a:off x="-165700" y="540000"/>
            <a:ext cx="2320200" cy="1386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3"/>
          <p:cNvSpPr/>
          <p:nvPr/>
        </p:nvSpPr>
        <p:spPr>
          <a:xfrm rot="5400000">
            <a:off x="2935150" y="-951250"/>
            <a:ext cx="3358800" cy="81183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3"/>
          <p:cNvSpPr txBox="1"/>
          <p:nvPr/>
        </p:nvSpPr>
        <p:spPr>
          <a:xfrm>
            <a:off x="664700" y="1630100"/>
            <a:ext cx="4644900" cy="3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Thin"/>
              <a:buChar char="●"/>
            </a:pPr>
            <a:r>
              <a:rPr lang="es">
                <a:latin typeface="Catamaran Thin"/>
                <a:ea typeface="Catamaran Thin"/>
                <a:cs typeface="Catamaran Thin"/>
                <a:sym typeface="Catamaran Thin"/>
              </a:rPr>
              <a:t>Navigation Bar</a:t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tamaran Thin"/>
                <a:ea typeface="Catamaran Thin"/>
                <a:cs typeface="Catamaran Thin"/>
                <a:sym typeface="Catamaran Thin"/>
              </a:rPr>
              <a:t>-including tabs to Dashboards, Machine Learning and Github Repository </a:t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pic>
        <p:nvPicPr>
          <p:cNvPr id="298" name="Google Shape;2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00" y="2945673"/>
            <a:ext cx="8405751" cy="6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/>
          <p:nvPr/>
        </p:nvSpPr>
        <p:spPr>
          <a:xfrm rot="5400000">
            <a:off x="752925" y="726800"/>
            <a:ext cx="3663600" cy="51696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4"/>
          <p:cNvSpPr txBox="1"/>
          <p:nvPr>
            <p:ph type="ctrTitle"/>
          </p:nvPr>
        </p:nvSpPr>
        <p:spPr>
          <a:xfrm rot="641">
            <a:off x="282099" y="835450"/>
            <a:ext cx="32154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Description of Interactive Elements</a:t>
            </a:r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-165700" y="540000"/>
            <a:ext cx="2320200" cy="1386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 rot="5400000">
            <a:off x="4336900" y="824075"/>
            <a:ext cx="5152200" cy="35214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"/>
          <p:cNvSpPr txBox="1"/>
          <p:nvPr/>
        </p:nvSpPr>
        <p:spPr>
          <a:xfrm>
            <a:off x="0" y="1479800"/>
            <a:ext cx="4303500" cy="3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Thin"/>
              <a:buChar char="●"/>
            </a:pPr>
            <a:r>
              <a:rPr lang="es">
                <a:latin typeface="Catamaran Thin"/>
                <a:ea typeface="Catamaran Thin"/>
                <a:cs typeface="Catamaran Thin"/>
                <a:sym typeface="Catamaran Thin"/>
              </a:rPr>
              <a:t> </a:t>
            </a:r>
            <a:r>
              <a:rPr lang="es">
                <a:latin typeface="Catamaran Thin"/>
                <a:ea typeface="Catamaran Thin"/>
                <a:cs typeface="Catamaran Thin"/>
                <a:sym typeface="Catamaran Thin"/>
              </a:rPr>
              <a:t>Features Input</a:t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tamaran Thin"/>
                <a:ea typeface="Catamaran Thin"/>
                <a:cs typeface="Catamaran Thin"/>
                <a:sym typeface="Catamaran Thin"/>
              </a:rPr>
              <a:t>-including eight features in the model</a:t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pic>
        <p:nvPicPr>
          <p:cNvPr id="308" name="Google Shape;3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750" y="16275"/>
            <a:ext cx="1925867" cy="510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GOALS</a:t>
            </a:r>
            <a:endParaRPr/>
          </a:p>
        </p:txBody>
      </p:sp>
      <p:sp>
        <p:nvSpPr>
          <p:cNvPr id="314" name="Google Shape;314;p3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Dataset Content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7" name="Google Shape;317;p3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8" name="Google Shape;318;p35"/>
          <p:cNvSpPr/>
          <p:nvPr/>
        </p:nvSpPr>
        <p:spPr>
          <a:xfrm>
            <a:off x="4091850" y="65247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4091850" y="262352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2475"/>
            <a:ext cx="4091849" cy="18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23525"/>
            <a:ext cx="4091850" cy="18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>
            <p:ph type="ctrTitle"/>
          </p:nvPr>
        </p:nvSpPr>
        <p:spPr>
          <a:xfrm rot="641">
            <a:off x="282099" y="835450"/>
            <a:ext cx="32154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Description of Interactive Elements</a:t>
            </a:r>
            <a:endParaRPr/>
          </a:p>
        </p:txBody>
      </p:sp>
      <p:sp>
        <p:nvSpPr>
          <p:cNvPr id="327" name="Google Shape;327;p36"/>
          <p:cNvSpPr/>
          <p:nvPr/>
        </p:nvSpPr>
        <p:spPr>
          <a:xfrm>
            <a:off x="-165700" y="540000"/>
            <a:ext cx="2320200" cy="1386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6"/>
          <p:cNvSpPr/>
          <p:nvPr/>
        </p:nvSpPr>
        <p:spPr>
          <a:xfrm rot="5400000">
            <a:off x="2935150" y="-951250"/>
            <a:ext cx="3358800" cy="81183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6"/>
          <p:cNvSpPr txBox="1"/>
          <p:nvPr/>
        </p:nvSpPr>
        <p:spPr>
          <a:xfrm>
            <a:off x="664700" y="1630100"/>
            <a:ext cx="4644900" cy="3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Thin"/>
              <a:buChar char="●"/>
            </a:pPr>
            <a:r>
              <a:rPr lang="es">
                <a:latin typeface="Catamaran Thin"/>
                <a:ea typeface="Catamaran Thin"/>
                <a:cs typeface="Catamaran Thin"/>
                <a:sym typeface="Catamaran Thin"/>
              </a:rPr>
              <a:t>Tableau Dashboards</a:t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tamaran Thin"/>
                <a:ea typeface="Catamaran Thin"/>
                <a:cs typeface="Catamaran Thin"/>
                <a:sym typeface="Catamaran Thin"/>
              </a:rPr>
              <a:t>(working on)</a:t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/>
          <p:nvPr>
            <p:ph type="ctrTitle"/>
          </p:nvPr>
        </p:nvSpPr>
        <p:spPr>
          <a:xfrm>
            <a:off x="730150" y="36840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 Statistics</a:t>
            </a:r>
            <a:endParaRPr/>
          </a:p>
        </p:txBody>
      </p:sp>
      <p:pic>
        <p:nvPicPr>
          <p:cNvPr id="335" name="Google Shape;3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8600"/>
            <a:ext cx="8305800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7"/>
          <p:cNvSpPr/>
          <p:nvPr/>
        </p:nvSpPr>
        <p:spPr>
          <a:xfrm flipH="1">
            <a:off x="6427800" y="4389050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/>
          <p:nvPr>
            <p:ph type="ctrTitle"/>
          </p:nvPr>
        </p:nvSpPr>
        <p:spPr>
          <a:xfrm>
            <a:off x="604925" y="477375"/>
            <a:ext cx="5570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Features Correlation Graphs</a:t>
            </a:r>
            <a:endParaRPr/>
          </a:p>
        </p:txBody>
      </p:sp>
      <p:pic>
        <p:nvPicPr>
          <p:cNvPr id="342" name="Google Shape;3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75" y="1172900"/>
            <a:ext cx="7402292" cy="37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/>
          <p:nvPr>
            <p:ph type="ctrTitle"/>
          </p:nvPr>
        </p:nvSpPr>
        <p:spPr>
          <a:xfrm>
            <a:off x="440125" y="381975"/>
            <a:ext cx="5805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Features Correlation Graphs</a:t>
            </a:r>
            <a:endParaRPr/>
          </a:p>
        </p:txBody>
      </p:sp>
      <p:pic>
        <p:nvPicPr>
          <p:cNvPr id="348" name="Google Shape;3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75" y="1094825"/>
            <a:ext cx="7553696" cy="38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/>
          <p:nvPr>
            <p:ph type="ctrTitle"/>
          </p:nvPr>
        </p:nvSpPr>
        <p:spPr>
          <a:xfrm>
            <a:off x="611475" y="344675"/>
            <a:ext cx="7016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Multiple Linear Regression Model</a:t>
            </a:r>
            <a:endParaRPr/>
          </a:p>
        </p:txBody>
      </p:sp>
      <p:pic>
        <p:nvPicPr>
          <p:cNvPr id="354" name="Google Shape;3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225" y="1027400"/>
            <a:ext cx="5212505" cy="39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0"/>
          <p:cNvSpPr/>
          <p:nvPr/>
        </p:nvSpPr>
        <p:spPr>
          <a:xfrm flipH="1">
            <a:off x="6427800" y="4389050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0" l="13347" r="13354" t="0"/>
          <a:stretch/>
        </p:blipFill>
        <p:spPr>
          <a:xfrm>
            <a:off x="5684475" y="433381"/>
            <a:ext cx="2298900" cy="313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 rotWithShape="1">
          <a:blip r:embed="rId4">
            <a:alphaModFix/>
          </a:blip>
          <a:srcRect b="0" l="13347" r="13354" t="0"/>
          <a:stretch/>
        </p:blipFill>
        <p:spPr>
          <a:xfrm>
            <a:off x="302576" y="337200"/>
            <a:ext cx="2298900" cy="31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TEAM</a:t>
            </a: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2359225" y="137150"/>
            <a:ext cx="1122600" cy="1229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/>
        </p:nvSpPr>
        <p:spPr>
          <a:xfrm>
            <a:off x="2353000" y="305775"/>
            <a:ext cx="10737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Daphany Wang </a:t>
            </a:r>
            <a:endParaRPr sz="1000">
              <a:solidFill>
                <a:srgbClr val="FFFFFF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138" name="Google Shape;138;p24"/>
          <p:cNvSpPr/>
          <p:nvPr/>
        </p:nvSpPr>
        <p:spPr>
          <a:xfrm>
            <a:off x="7240100" y="2887700"/>
            <a:ext cx="1122600" cy="1229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7264546" y="3089450"/>
            <a:ext cx="10737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Yajing Ran</a:t>
            </a:r>
            <a:endParaRPr sz="1000">
              <a:solidFill>
                <a:srgbClr val="FFFFFF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3585321" y="1860350"/>
            <a:ext cx="10737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Kassie Lu</a:t>
            </a:r>
            <a:endParaRPr sz="1000">
              <a:solidFill>
                <a:srgbClr val="FFFFFF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5">
            <a:alphaModFix/>
          </a:blip>
          <a:srcRect b="10366" l="0" r="0" t="10374"/>
          <a:stretch/>
        </p:blipFill>
        <p:spPr>
          <a:xfrm>
            <a:off x="2997676" y="1604725"/>
            <a:ext cx="2298900" cy="313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/>
          <p:nvPr/>
        </p:nvSpPr>
        <p:spPr>
          <a:xfrm>
            <a:off x="2383150" y="3801700"/>
            <a:ext cx="1122600" cy="1229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2376925" y="3970325"/>
            <a:ext cx="10737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Kassie Lu</a:t>
            </a:r>
            <a:r>
              <a:rPr b="1" lang="es" sz="18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000">
              <a:solidFill>
                <a:srgbClr val="FFFFFF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7449"/>
            <a:ext cx="5882651" cy="328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/>
          <p:nvPr/>
        </p:nvSpPr>
        <p:spPr>
          <a:xfrm rot="-5400000">
            <a:off x="6003275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>
            <p:ph type="ctrTitle"/>
          </p:nvPr>
        </p:nvSpPr>
        <p:spPr>
          <a:xfrm>
            <a:off x="5025650" y="67052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ABOUT THE PROJECT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51" name="Google Shape;151;p25"/>
          <p:cNvSpPr txBox="1"/>
          <p:nvPr>
            <p:ph idx="1" type="subTitle"/>
          </p:nvPr>
        </p:nvSpPr>
        <p:spPr>
          <a:xfrm>
            <a:off x="5882700" y="2724625"/>
            <a:ext cx="2956500" cy="20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Using the Ames House Prices dataset to formulate a machine learning model for predicting housing sale prices via regression techniques,  feature selection and regularization. 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Resources and Software Summary</a:t>
            </a:r>
            <a:endParaRPr/>
          </a:p>
        </p:txBody>
      </p:sp>
      <p:sp>
        <p:nvSpPr>
          <p:cNvPr id="157" name="Google Shape;157;p26"/>
          <p:cNvSpPr txBox="1"/>
          <p:nvPr/>
        </p:nvSpPr>
        <p:spPr>
          <a:xfrm>
            <a:off x="562875" y="2594525"/>
            <a:ext cx="16866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-177800" lvl="1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</a:pPr>
            <a:r>
              <a:rPr lang="es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Ames Housing</a:t>
            </a:r>
            <a:r>
              <a:rPr lang="es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dataset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6504975" y="2644150"/>
            <a:ext cx="1686600" cy="21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1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</a:pPr>
            <a:r>
              <a:rPr lang="es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Python 3.7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</a:pPr>
            <a:r>
              <a:rPr lang="es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SQL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</a:pPr>
            <a:r>
              <a:rPr lang="es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</a:pPr>
            <a:r>
              <a:rPr lang="es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HTML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550225" y="1737100"/>
            <a:ext cx="2478000" cy="907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3615750" y="1737100"/>
            <a:ext cx="2428200" cy="907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/>
          <p:nvPr/>
        </p:nvSpPr>
        <p:spPr>
          <a:xfrm>
            <a:off x="6605050" y="1737100"/>
            <a:ext cx="2129100" cy="907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/>
          <p:nvPr/>
        </p:nvSpPr>
        <p:spPr>
          <a:xfrm>
            <a:off x="8077925" y="2915375"/>
            <a:ext cx="168300" cy="139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562875" y="1900000"/>
            <a:ext cx="24780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Dataset</a:t>
            </a:r>
            <a:endParaRPr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3652252" y="2579775"/>
            <a:ext cx="1327500" cy="2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-120650" lvl="0" marL="1143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</a:pPr>
            <a:r>
              <a:rPr lang="es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Jupyter Notebook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1" marL="228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</a:pPr>
            <a:r>
              <a:rPr lang="es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Pandas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1" marL="228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</a:pPr>
            <a:r>
              <a:rPr lang="es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SciKitLearn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1" marL="228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</a:pPr>
            <a:r>
              <a:rPr lang="es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Plotly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1" marL="228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</a:pPr>
            <a:r>
              <a:rPr lang="es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SciPy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1" marL="228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</a:pPr>
            <a:r>
              <a:rPr lang="es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Seaborn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0650" lvl="0" marL="1143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</a:pPr>
            <a:r>
              <a:rPr lang="es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PostgreSQL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1" marL="228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</a:pPr>
            <a:r>
              <a:rPr lang="es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SQLAlchemy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</a:pPr>
            <a:r>
              <a:rPr lang="es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VS Code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</a:pPr>
            <a:r>
              <a:rPr lang="es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Tableau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</a:pPr>
            <a:r>
              <a:rPr lang="es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257932" y="3002522"/>
            <a:ext cx="168300" cy="130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5257932" y="3731662"/>
            <a:ext cx="168300" cy="130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5257932" y="2833443"/>
            <a:ext cx="168300" cy="130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4873932" y="2833443"/>
            <a:ext cx="168300" cy="13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5486532" y="3002522"/>
            <a:ext cx="168300" cy="130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5617875" y="4084898"/>
            <a:ext cx="168300" cy="130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4857770" y="3738774"/>
            <a:ext cx="168300" cy="13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5065921" y="2833443"/>
            <a:ext cx="168300" cy="1305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/>
        </p:nvSpPr>
        <p:spPr>
          <a:xfrm>
            <a:off x="3599007" y="1737108"/>
            <a:ext cx="23352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Technology and Library</a:t>
            </a:r>
            <a:endParaRPr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6604900" y="1874300"/>
            <a:ext cx="21291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Language</a:t>
            </a:r>
            <a:endParaRPr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7352525" y="4682325"/>
            <a:ext cx="168300" cy="1395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/>
          <p:nvPr/>
        </p:nvSpPr>
        <p:spPr>
          <a:xfrm>
            <a:off x="7352525" y="4514750"/>
            <a:ext cx="168300" cy="139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/>
          <p:nvPr/>
        </p:nvSpPr>
        <p:spPr>
          <a:xfrm>
            <a:off x="7352525" y="4179600"/>
            <a:ext cx="168300" cy="139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/>
          <p:nvPr/>
        </p:nvSpPr>
        <p:spPr>
          <a:xfrm>
            <a:off x="7352525" y="4347163"/>
            <a:ext cx="168300" cy="1395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7352525" y="4849900"/>
            <a:ext cx="168300" cy="139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2665725" y="2820025"/>
            <a:ext cx="168300" cy="1395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2464575" y="2820025"/>
            <a:ext cx="168300" cy="139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2062275" y="2820025"/>
            <a:ext cx="168300" cy="139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2263425" y="2820025"/>
            <a:ext cx="168300" cy="1395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/>
          <p:nvPr/>
        </p:nvSpPr>
        <p:spPr>
          <a:xfrm>
            <a:off x="2866875" y="2820025"/>
            <a:ext cx="168300" cy="139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7494187" y="4115100"/>
            <a:ext cx="17394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Extract &amp; Exploration</a:t>
            </a:r>
            <a:endParaRPr b="1" sz="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7494187" y="4281688"/>
            <a:ext cx="17394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Transformation &amp; Analysis</a:t>
            </a:r>
            <a:endParaRPr b="1" sz="800">
              <a:solidFill>
                <a:srgbClr val="F1C2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7494187" y="4448275"/>
            <a:ext cx="17394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Load</a:t>
            </a:r>
            <a:endParaRPr b="1" sz="8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7494187" y="4614863"/>
            <a:ext cx="17394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3D85C6"/>
                </a:solidFill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  <a:endParaRPr b="1" sz="800">
              <a:solidFill>
                <a:srgbClr val="3D85C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7494187" y="4781450"/>
            <a:ext cx="17394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Outcomes and Dashboard</a:t>
            </a:r>
            <a:endParaRPr b="1" sz="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8279075" y="2730600"/>
            <a:ext cx="168300" cy="1395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8077925" y="2730600"/>
            <a:ext cx="168300" cy="139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7675625" y="2730600"/>
            <a:ext cx="168300" cy="139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>
            <a:off x="7876775" y="2730600"/>
            <a:ext cx="168300" cy="1395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/>
          <p:nvPr/>
        </p:nvSpPr>
        <p:spPr>
          <a:xfrm>
            <a:off x="8480225" y="2730600"/>
            <a:ext cx="168300" cy="139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7876775" y="2915375"/>
            <a:ext cx="168300" cy="1395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5057839" y="3730999"/>
            <a:ext cx="168300" cy="1395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26"/>
          <p:cNvGrpSpPr/>
          <p:nvPr/>
        </p:nvGrpSpPr>
        <p:grpSpPr>
          <a:xfrm>
            <a:off x="4865863" y="3147511"/>
            <a:ext cx="360289" cy="139500"/>
            <a:chOff x="4646688" y="3997825"/>
            <a:chExt cx="360289" cy="139500"/>
          </a:xfrm>
        </p:grpSpPr>
        <p:sp>
          <p:nvSpPr>
            <p:cNvPr id="198" name="Google Shape;198;p26"/>
            <p:cNvSpPr/>
            <p:nvPr/>
          </p:nvSpPr>
          <p:spPr>
            <a:xfrm>
              <a:off x="4838676" y="3997825"/>
              <a:ext cx="168300" cy="139500"/>
            </a:xfrm>
            <a:prstGeom prst="roundRect">
              <a:avLst>
                <a:gd fmla="val 16667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4646688" y="3997825"/>
              <a:ext cx="168300" cy="1395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26"/>
          <p:cNvSpPr/>
          <p:nvPr/>
        </p:nvSpPr>
        <p:spPr>
          <a:xfrm>
            <a:off x="5617875" y="4383610"/>
            <a:ext cx="168300" cy="130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26"/>
          <p:cNvGrpSpPr/>
          <p:nvPr/>
        </p:nvGrpSpPr>
        <p:grpSpPr>
          <a:xfrm>
            <a:off x="4865863" y="3321236"/>
            <a:ext cx="360289" cy="139500"/>
            <a:chOff x="4646688" y="3997825"/>
            <a:chExt cx="360289" cy="139500"/>
          </a:xfrm>
        </p:grpSpPr>
        <p:sp>
          <p:nvSpPr>
            <p:cNvPr id="202" name="Google Shape;202;p26"/>
            <p:cNvSpPr/>
            <p:nvPr/>
          </p:nvSpPr>
          <p:spPr>
            <a:xfrm>
              <a:off x="4838676" y="3997825"/>
              <a:ext cx="168300" cy="139500"/>
            </a:xfrm>
            <a:prstGeom prst="roundRect">
              <a:avLst>
                <a:gd fmla="val 16667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4646688" y="3997825"/>
              <a:ext cx="168300" cy="1395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6"/>
          <p:cNvSpPr/>
          <p:nvPr/>
        </p:nvSpPr>
        <p:spPr>
          <a:xfrm>
            <a:off x="5416725" y="4682325"/>
            <a:ext cx="168300" cy="1395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/>
          <p:nvPr/>
        </p:nvSpPr>
        <p:spPr>
          <a:xfrm>
            <a:off x="5215575" y="4682325"/>
            <a:ext cx="168300" cy="139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4813275" y="4682325"/>
            <a:ext cx="168300" cy="139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/>
          <p:nvPr/>
        </p:nvSpPr>
        <p:spPr>
          <a:xfrm>
            <a:off x="5014425" y="4682325"/>
            <a:ext cx="168300" cy="1395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5617875" y="4682325"/>
            <a:ext cx="168300" cy="139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8480225" y="3061925"/>
            <a:ext cx="168300" cy="139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6"/>
          <p:cNvSpPr/>
          <p:nvPr/>
        </p:nvSpPr>
        <p:spPr>
          <a:xfrm>
            <a:off x="8480225" y="3215650"/>
            <a:ext cx="168300" cy="139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idx="6" type="ctrTitle"/>
          </p:nvPr>
        </p:nvSpPr>
        <p:spPr>
          <a:xfrm>
            <a:off x="991226" y="354525"/>
            <a:ext cx="4941900" cy="830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WHAT WE ARE WORKING 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6" name="Google Shape;216;p27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Jupiter is a gas giant and the biggest planet in our Solar System. It’s the fourth-brightest object in the sky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7" name="Google Shape;217;p27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Yes, Saturn is the ringed one. This planet is a gas giant, and it’s composed mostly of hydrogen and helium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27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SUBWAY STATIONS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9" name="Google Shape;219;p27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27"/>
          <p:cNvGrpSpPr/>
          <p:nvPr/>
        </p:nvGrpSpPr>
        <p:grpSpPr>
          <a:xfrm>
            <a:off x="1087525" y="1574025"/>
            <a:ext cx="1834900" cy="3039400"/>
            <a:chOff x="1083025" y="1574025"/>
            <a:chExt cx="1834900" cy="3039400"/>
          </a:xfrm>
        </p:grpSpPr>
        <p:sp>
          <p:nvSpPr>
            <p:cNvPr id="221" name="Google Shape;221;p27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Week 1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7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Extract &amp; Exploration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223;p27"/>
            <p:cNvSpPr txBox="1"/>
            <p:nvPr/>
          </p:nvSpPr>
          <p:spPr>
            <a:xfrm>
              <a:off x="1215700" y="3151825"/>
              <a:ext cx="1545600" cy="14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20650" lvl="0" marL="114300" marR="0" rtl="0" algn="l">
                <a:spcBef>
                  <a:spcPts val="0"/>
                </a:spcBef>
                <a:spcAft>
                  <a:spcPts val="0"/>
                </a:spcAft>
                <a:buClr>
                  <a:srgbClr val="695D46"/>
                </a:buClr>
                <a:buSzPts val="1000"/>
                <a:buFont typeface="Open Sans"/>
                <a:buChar char="●"/>
              </a:pPr>
              <a:r>
                <a:rPr lang="es" sz="1000">
                  <a:solidFill>
                    <a:srgbClr val="695D46"/>
                  </a:solidFill>
                  <a:latin typeface="Open Sans"/>
                  <a:ea typeface="Open Sans"/>
                  <a:cs typeface="Open Sans"/>
                  <a:sym typeface="Open Sans"/>
                </a:rPr>
                <a:t>Extracted Ames Housing Prices dataset</a:t>
              </a:r>
              <a:endParaRPr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120650" lvl="0" marL="114300" marR="0" rtl="0" algn="l">
                <a:spcBef>
                  <a:spcPts val="0"/>
                </a:spcBef>
                <a:spcAft>
                  <a:spcPts val="0"/>
                </a:spcAft>
                <a:buClr>
                  <a:srgbClr val="695D46"/>
                </a:buClr>
                <a:buSzPts val="1000"/>
                <a:buFont typeface="Open Sans"/>
                <a:buChar char="●"/>
              </a:pPr>
              <a:r>
                <a:rPr lang="es" sz="1000">
                  <a:solidFill>
                    <a:srgbClr val="695D46"/>
                  </a:solidFill>
                  <a:latin typeface="Open Sans"/>
                  <a:ea typeface="Open Sans"/>
                  <a:cs typeface="Open Sans"/>
                  <a:sym typeface="Open Sans"/>
                </a:rPr>
                <a:t>Evaluated possible correlations between the features and house prices</a:t>
              </a:r>
              <a:endParaRPr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120650" lvl="0" marL="114300" marR="0" rtl="0" algn="l">
                <a:spcBef>
                  <a:spcPts val="0"/>
                </a:spcBef>
                <a:spcAft>
                  <a:spcPts val="0"/>
                </a:spcAft>
                <a:buClr>
                  <a:srgbClr val="695D46"/>
                </a:buClr>
                <a:buSzPts val="1000"/>
                <a:buFont typeface="Open Sans"/>
                <a:buChar char="●"/>
              </a:pPr>
              <a:r>
                <a:rPr lang="es" sz="1000">
                  <a:solidFill>
                    <a:srgbClr val="695D46"/>
                  </a:solidFill>
                  <a:latin typeface="Open Sans"/>
                  <a:ea typeface="Open Sans"/>
                  <a:cs typeface="Open Sans"/>
                  <a:sym typeface="Open Sans"/>
                </a:rPr>
                <a:t>Explored if the features affect house prices</a:t>
              </a:r>
              <a:endParaRPr sz="9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24" name="Google Shape;224;p27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5" name="Google Shape;225;p27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 </a:t>
              </a: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7"/>
          <p:cNvGrpSpPr/>
          <p:nvPr/>
        </p:nvGrpSpPr>
        <p:grpSpPr>
          <a:xfrm>
            <a:off x="2796474" y="1574025"/>
            <a:ext cx="1834900" cy="2315200"/>
            <a:chOff x="1083025" y="1574025"/>
            <a:chExt cx="1834900" cy="2315200"/>
          </a:xfrm>
        </p:grpSpPr>
        <p:sp>
          <p:nvSpPr>
            <p:cNvPr id="228" name="Google Shape;228;p27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Week 2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" name="Google Shape;229;p27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Transformation &amp; Load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" name="Google Shape;230;p27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20650" lvl="0" marL="171450" rtl="0" algn="l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695D46"/>
                </a:buClr>
                <a:buSzPts val="1000"/>
                <a:buFont typeface="Open Sans"/>
                <a:buChar char="●"/>
              </a:pPr>
              <a:r>
                <a:rPr lang="es" sz="1000">
                  <a:solidFill>
                    <a:srgbClr val="695D46"/>
                  </a:solidFill>
                  <a:latin typeface="Open Sans"/>
                  <a:ea typeface="Open Sans"/>
                  <a:cs typeface="Open Sans"/>
                  <a:sym typeface="Open Sans"/>
                </a:rPr>
                <a:t>Made sure the data is integrated fully and that it interfaces the project </a:t>
              </a:r>
              <a:endParaRPr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120650" lvl="0" marL="1714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5D46"/>
                </a:buClr>
                <a:buSzPts val="1000"/>
                <a:buFont typeface="Open Sans"/>
                <a:buChar char="●"/>
              </a:pPr>
              <a:r>
                <a:rPr lang="es" sz="1000">
                  <a:solidFill>
                    <a:srgbClr val="695D46"/>
                  </a:solidFill>
                  <a:latin typeface="Open Sans"/>
                  <a:ea typeface="Open Sans"/>
                  <a:cs typeface="Open Sans"/>
                  <a:sym typeface="Open Sans"/>
                </a:rPr>
                <a:t>Organized and cleaned  data tables in </a:t>
              </a:r>
              <a:r>
                <a:rPr lang="es" sz="1000">
                  <a:solidFill>
                    <a:srgbClr val="695D46"/>
                  </a:solidFill>
                  <a:latin typeface="Open Sans"/>
                  <a:ea typeface="Open Sans"/>
                  <a:cs typeface="Open Sans"/>
                  <a:sym typeface="Open Sans"/>
                </a:rPr>
                <a:t>Postgresql</a:t>
              </a:r>
              <a:endParaRPr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120650" lvl="0" marL="1714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5D46"/>
                </a:buClr>
                <a:buSzPts val="1000"/>
                <a:buFont typeface="Open Sans"/>
                <a:buChar char="●"/>
              </a:pPr>
              <a:r>
                <a:rPr lang="es" sz="1000">
                  <a:solidFill>
                    <a:srgbClr val="695D46"/>
                  </a:solidFill>
                  <a:latin typeface="Open Sans"/>
                  <a:ea typeface="Open Sans"/>
                  <a:cs typeface="Open Sans"/>
                  <a:sym typeface="Open Sans"/>
                </a:rPr>
                <a:t>Prepare data for machine learning</a:t>
              </a:r>
              <a:endParaRPr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31" name="Google Shape;231;p27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2" name="Google Shape;232;p27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 </a:t>
              </a:r>
              <a:endParaRPr/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27"/>
          <p:cNvGrpSpPr/>
          <p:nvPr/>
        </p:nvGrpSpPr>
        <p:grpSpPr>
          <a:xfrm>
            <a:off x="4508319" y="1573314"/>
            <a:ext cx="1834900" cy="3788533"/>
            <a:chOff x="1083025" y="1574025"/>
            <a:chExt cx="1834900" cy="3788533"/>
          </a:xfrm>
        </p:grpSpPr>
        <p:sp>
          <p:nvSpPr>
            <p:cNvPr id="235" name="Google Shape;235;p27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Week 3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" name="Google Shape;236;p27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Machine Learning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" name="Google Shape;237;p27"/>
            <p:cNvSpPr txBox="1"/>
            <p:nvPr/>
          </p:nvSpPr>
          <p:spPr>
            <a:xfrm>
              <a:off x="1215706" y="3151858"/>
              <a:ext cx="1545600" cy="22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27000" lvl="0" marL="171450" rtl="0" algn="l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695D46"/>
                </a:buClr>
                <a:buSzPts val="1100"/>
                <a:buFont typeface="Open Sans"/>
                <a:buChar char="●"/>
              </a:pPr>
              <a:r>
                <a:rPr lang="es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Applied multiple linear </a:t>
              </a:r>
              <a:r>
                <a:rPr lang="es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regression</a:t>
              </a:r>
              <a:r>
                <a:rPr lang="es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 and deep learning model to train and test the data</a:t>
              </a:r>
              <a:endParaRPr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8" name="Google Shape;238;p27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9" name="Google Shape;239;p27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 </a:t>
              </a:r>
              <a:endParaRPr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" name="Google Shape;241;p27"/>
          <p:cNvGrpSpPr/>
          <p:nvPr/>
        </p:nvGrpSpPr>
        <p:grpSpPr>
          <a:xfrm>
            <a:off x="6221583" y="1573303"/>
            <a:ext cx="1834900" cy="3154595"/>
            <a:chOff x="1083025" y="1574025"/>
            <a:chExt cx="1834900" cy="3154595"/>
          </a:xfrm>
        </p:grpSpPr>
        <p:sp>
          <p:nvSpPr>
            <p:cNvPr id="242" name="Google Shape;242;p27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Week 4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27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Storytelling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27"/>
            <p:cNvSpPr txBox="1"/>
            <p:nvPr/>
          </p:nvSpPr>
          <p:spPr>
            <a:xfrm>
              <a:off x="1215692" y="3151820"/>
              <a:ext cx="1545600" cy="15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27000" lvl="0" marL="171450" rtl="0" algn="l">
                <a:lnSpc>
                  <a:spcPct val="115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695D46"/>
                </a:buClr>
                <a:buSzPts val="1100"/>
                <a:buFont typeface="Open Sans"/>
                <a:buChar char="●"/>
              </a:pPr>
              <a:r>
                <a:rPr lang="es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Created a user-interactive website where the prediction model is applied and data is stored</a:t>
              </a:r>
              <a:endParaRPr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127000" lvl="0" marL="1714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5D46"/>
                </a:buClr>
                <a:buSzPts val="1100"/>
                <a:buFont typeface="Open Sans"/>
                <a:buChar char="●"/>
              </a:pPr>
              <a:r>
                <a:rPr lang="es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Created dashboard and embedded it onto the website</a:t>
              </a:r>
              <a:endParaRPr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5" name="Google Shape;245;p27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6" name="Google Shape;246;p27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 </a:t>
              </a:r>
              <a:endParaRPr/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/>
          <p:nvPr/>
        </p:nvSpPr>
        <p:spPr>
          <a:xfrm flipH="1" rot="-5400000">
            <a:off x="3281200" y="-725975"/>
            <a:ext cx="2581500" cy="61590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Analysis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28"/>
          <p:cNvSpPr/>
          <p:nvPr/>
        </p:nvSpPr>
        <p:spPr>
          <a:xfrm flipH="1" rot="-5400000">
            <a:off x="593250" y="3993775"/>
            <a:ext cx="556500" cy="17430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8"/>
          <p:cNvSpPr/>
          <p:nvPr/>
        </p:nvSpPr>
        <p:spPr>
          <a:xfrm flipH="1" rot="-5400000">
            <a:off x="8279175" y="74250"/>
            <a:ext cx="939000" cy="7905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174000" y="248525"/>
            <a:ext cx="5016900" cy="1283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9"/>
          <p:cNvSpPr txBox="1"/>
          <p:nvPr>
            <p:ph type="ctrTitle"/>
          </p:nvPr>
        </p:nvSpPr>
        <p:spPr>
          <a:xfrm>
            <a:off x="285900" y="866900"/>
            <a:ext cx="435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Machine Learning 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292775" y="1748800"/>
            <a:ext cx="67500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Catamaran"/>
                <a:ea typeface="Catamaran"/>
                <a:cs typeface="Catamaran"/>
                <a:sym typeface="Catamaran"/>
              </a:rPr>
              <a:t>1: Import necessary dependencies</a:t>
            </a:r>
            <a:endParaRPr b="1" sz="1200">
              <a:solidFill>
                <a:srgbClr val="24292E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Catamaran"/>
                <a:ea typeface="Catamaran"/>
                <a:cs typeface="Catamaran"/>
                <a:sym typeface="Catamaran"/>
              </a:rPr>
              <a:t>     2: Connect to the database</a:t>
            </a:r>
            <a:endParaRPr b="1" sz="1200">
              <a:solidFill>
                <a:srgbClr val="24292E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Catamaran"/>
                <a:ea typeface="Catamaran"/>
                <a:cs typeface="Catamaran"/>
                <a:sym typeface="Catamaran"/>
              </a:rPr>
              <a:t>     3: Data manipulation</a:t>
            </a:r>
            <a:endParaRPr b="1" sz="1200">
              <a:solidFill>
                <a:srgbClr val="24292E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atamaran"/>
              <a:buChar char="●"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Catamaran"/>
                <a:ea typeface="Catamaran"/>
                <a:cs typeface="Catamaran"/>
                <a:sym typeface="Catamaran"/>
              </a:rPr>
              <a:t>Take a log of both the features and target to make them more normally distributed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atamaran"/>
              <a:buChar char="●"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Catamaran"/>
                <a:ea typeface="Catamaran"/>
                <a:cs typeface="Catamaran"/>
                <a:sym typeface="Catamaran"/>
              </a:rPr>
              <a:t>Convert numerical categories that shouldn't be numerical to categorical categories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atamaran"/>
              <a:buChar char="●"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Catamaran"/>
                <a:ea typeface="Catamaran"/>
                <a:cs typeface="Catamaran"/>
                <a:sym typeface="Catamaran"/>
              </a:rPr>
              <a:t>Use label encoder to transform categorical features to numerical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Catamaran"/>
                <a:ea typeface="Catamaran"/>
                <a:cs typeface="Catamaran"/>
                <a:sym typeface="Catamaran"/>
              </a:rPr>
              <a:t>     4: Set X and y</a:t>
            </a:r>
            <a:endParaRPr b="1" sz="1200">
              <a:solidFill>
                <a:srgbClr val="24292E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atamaran"/>
              <a:buChar char="●"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Catamaran"/>
                <a:ea typeface="Catamaran"/>
                <a:cs typeface="Catamaran"/>
                <a:sym typeface="Catamaran"/>
              </a:rPr>
              <a:t>X = features where y = target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4292E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/>
          <p:cNvSpPr/>
          <p:nvPr/>
        </p:nvSpPr>
        <p:spPr>
          <a:xfrm>
            <a:off x="174000" y="248525"/>
            <a:ext cx="5016900" cy="1283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0"/>
          <p:cNvSpPr txBox="1"/>
          <p:nvPr>
            <p:ph type="ctrTitle"/>
          </p:nvPr>
        </p:nvSpPr>
        <p:spPr>
          <a:xfrm>
            <a:off x="285900" y="866900"/>
            <a:ext cx="435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Machine Learning 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1" name="Google Shape;271;p30"/>
          <p:cNvSpPr txBox="1"/>
          <p:nvPr/>
        </p:nvSpPr>
        <p:spPr>
          <a:xfrm>
            <a:off x="292775" y="1582625"/>
            <a:ext cx="6750000" cy="3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</a:rPr>
              <a:t>5: Scale both X and y</a:t>
            </a:r>
            <a:endParaRPr b="1"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</a:rPr>
              <a:t>    6: Split the data into training set and testing set</a:t>
            </a:r>
            <a:endParaRPr b="1"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</a:rPr>
              <a:t>we did a 80/20 split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</a:rPr>
              <a:t>check the shape of each set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</a:rPr>
              <a:t>    7: Define the model</a:t>
            </a:r>
            <a:endParaRPr b="1"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</a:rPr>
              <a:t>    8: Fit the model and time the model</a:t>
            </a:r>
            <a:endParaRPr b="1"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</a:rPr>
              <a:t>    9: Run prediction on testing set</a:t>
            </a:r>
            <a:endParaRPr b="1"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</a:rPr>
              <a:t>  10: print the coefficient, intercept, MSE and model score(R^2),and model run time</a:t>
            </a:r>
            <a:endParaRPr b="1"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4292E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381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4292E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idx="1" type="body"/>
          </p:nvPr>
        </p:nvSpPr>
        <p:spPr>
          <a:xfrm>
            <a:off x="460050" y="987425"/>
            <a:ext cx="6289800" cy="9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Catamaran"/>
                <a:ea typeface="Catamaran"/>
                <a:cs typeface="Catamaran"/>
                <a:sym typeface="Catamaran"/>
              </a:rPr>
              <a:t>estimates the relationship between several independent variables (features) and one dependent variable.</a:t>
            </a:r>
            <a:endParaRPr/>
          </a:p>
        </p:txBody>
      </p:sp>
      <p:sp>
        <p:nvSpPr>
          <p:cNvPr id="277" name="Google Shape;277;p31"/>
          <p:cNvSpPr txBox="1"/>
          <p:nvPr>
            <p:ph type="ctrTitle"/>
          </p:nvPr>
        </p:nvSpPr>
        <p:spPr>
          <a:xfrm>
            <a:off x="642042" y="426275"/>
            <a:ext cx="48576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Multiple Linear Regression</a:t>
            </a:r>
            <a:endParaRPr/>
          </a:p>
        </p:txBody>
      </p:sp>
      <p:sp>
        <p:nvSpPr>
          <p:cNvPr id="278" name="Google Shape;278;p31"/>
          <p:cNvSpPr txBox="1"/>
          <p:nvPr/>
        </p:nvSpPr>
        <p:spPr>
          <a:xfrm>
            <a:off x="379850" y="1930925"/>
            <a:ext cx="4146300" cy="30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tamaran Thin"/>
                <a:ea typeface="Catamaran Thin"/>
                <a:cs typeface="Catamaran Thin"/>
                <a:sym typeface="Catamaran Thin"/>
              </a:rPr>
              <a:t>Advantages</a:t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atamaran"/>
              <a:buChar char="●"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Catamaran"/>
                <a:ea typeface="Catamaran"/>
                <a:cs typeface="Catamaran"/>
                <a:sym typeface="Catamaran"/>
              </a:rPr>
              <a:t>allows us to determine the relative influence of more than one predictor variables to the target variable.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atamaran"/>
              <a:buChar char="●"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Catamaran"/>
                <a:ea typeface="Catamaran"/>
                <a:cs typeface="Catamaran"/>
                <a:sym typeface="Catamaran"/>
              </a:rPr>
              <a:t>enables us to identify outliers (find out the features that have a strong correlations and the ones that do not)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atamaran"/>
              <a:buChar char="●"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Catamaran"/>
                <a:ea typeface="Catamaran"/>
                <a:cs typeface="Catamaran"/>
                <a:sym typeface="Catamaran"/>
              </a:rPr>
              <a:t>it is fast to run the model</a:t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4819075" y="1891225"/>
            <a:ext cx="4146300" cy="28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tamaran Thin"/>
                <a:ea typeface="Catamaran Thin"/>
                <a:cs typeface="Catamaran Thin"/>
                <a:sym typeface="Catamaran Thin"/>
              </a:rPr>
              <a:t>Disadvantages</a:t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atamaran"/>
              <a:buChar char="●"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Catamaran"/>
                <a:ea typeface="Catamaran"/>
                <a:cs typeface="Catamaran"/>
                <a:sym typeface="Catamaran"/>
              </a:rPr>
              <a:t>the size of the sample may lead to the pitfall of incomplete data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atamaran"/>
              <a:buChar char="●"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Catamaran"/>
                <a:ea typeface="Catamaran"/>
                <a:cs typeface="Catamaran"/>
                <a:sym typeface="Catamaran"/>
              </a:rPr>
              <a:t>predictor values provide insights for limited features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Catamaran"/>
              <a:ea typeface="Catamaran"/>
              <a:cs typeface="Catamaran"/>
              <a:sym typeface="Catamar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Catamaran"/>
              <a:buChar char="●"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Catamaran"/>
                <a:ea typeface="Catamaran"/>
                <a:cs typeface="Catamaran"/>
                <a:sym typeface="Catamaran"/>
              </a:rPr>
              <a:t>If we want to create any linear model, it is essential that the features are normally distributed. This is one of the assumptions of multiple linear regression.</a:t>
            </a:r>
            <a:endParaRPr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280" name="Google Shape;280;p31"/>
          <p:cNvSpPr/>
          <p:nvPr/>
        </p:nvSpPr>
        <p:spPr>
          <a:xfrm>
            <a:off x="6427800" y="326350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0" y="3865550"/>
            <a:ext cx="2716200" cy="512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